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61" r:id="rId4"/>
    <p:sldId id="263" r:id="rId5"/>
    <p:sldId id="270" r:id="rId6"/>
    <p:sldId id="265" r:id="rId7"/>
    <p:sldId id="266" r:id="rId8"/>
    <p:sldId id="271" r:id="rId9"/>
    <p:sldId id="267" r:id="rId10"/>
    <p:sldId id="268" r:id="rId11"/>
    <p:sldId id="269" r:id="rId12"/>
    <p:sldId id="273" r:id="rId13"/>
    <p:sldId id="272" r:id="rId14"/>
    <p:sldId id="260" r:id="rId1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B8A1"/>
    <a:srgbClr val="CAAB7F"/>
    <a:srgbClr val="50B6BA"/>
    <a:srgbClr val="ECF1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1" d="100"/>
          <a:sy n="81" d="100"/>
        </p:scale>
        <p:origin x="706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A231A5-A508-48BA-BB88-800FC0383CB1}" type="datetimeFigureOut">
              <a:rPr lang="pt-BR" smtClean="0"/>
              <a:t>22/11/2024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40EBDB-75B5-49E7-B9C0-E1C2660761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2925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04FE3-0664-4AFF-B9BA-6F0D221C144E}" type="datetime1">
              <a:rPr lang="pt-BR" smtClean="0"/>
              <a:t>22/11/2024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apoio</a:t>
            </a: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5101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BFF69-0FE6-4F30-88FD-983A0D9882B1}" type="datetime1">
              <a:rPr lang="pt-BR" smtClean="0"/>
              <a:t>22/11/2024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apoio</a:t>
            </a: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6403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7F6E3-DAB7-4C07-A445-166BA321174E}" type="datetime1">
              <a:rPr lang="pt-BR" smtClean="0"/>
              <a:t>22/11/2024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apoio</a:t>
            </a: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2153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26719-7CAC-41FB-ABD7-62D530496700}" type="datetime1">
              <a:rPr lang="pt-BR" smtClean="0"/>
              <a:t>22/11/2024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apoio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0602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ADC5-B7FE-4529-8961-62ABD522E285}" type="datetime1">
              <a:rPr lang="pt-BR" smtClean="0"/>
              <a:t>22/11/2024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apoio</a:t>
            </a:r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2685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76C33-23CF-4140-AC20-71DF024E34FF}" type="datetime1">
              <a:rPr lang="pt-BR" smtClean="0"/>
              <a:t>22/11/2024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apoio</a:t>
            </a: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4879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E7F25-2947-4F7E-A2FC-C66DC060BD7D}" type="datetime1">
              <a:rPr lang="pt-BR" smtClean="0"/>
              <a:t>22/11/2024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apoio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9282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CF704-CF47-4A41-A110-410189633ACE}" type="datetime1">
              <a:rPr lang="pt-BR" smtClean="0"/>
              <a:t>22/11/2024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apoio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9479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06866-E872-4BE7-BB3A-EB5C6D431263}" type="datetime1">
              <a:rPr lang="pt-BR" smtClean="0"/>
              <a:t>22/11/2024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apoio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7004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5A6FE-DD10-42B4-9585-CFA19C6CF16C}" type="datetime1">
              <a:rPr lang="pt-BR" smtClean="0"/>
              <a:t>22/11/2024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apoio</a:t>
            </a: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9258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92951-DFE4-4ED7-892E-6DAC123AA863}" type="datetime1">
              <a:rPr lang="pt-BR" smtClean="0"/>
              <a:t>22/11/2024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apoio</a:t>
            </a: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0458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A5F798-F4C4-4809-A187-FE9F6AC507A4}" type="datetime1">
              <a:rPr lang="pt-BR" smtClean="0"/>
              <a:t>22/11/2024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BR" smtClean="0"/>
              <a:t>apoio</a:t>
            </a: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3827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-3175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/>
          <p:cNvSpPr>
            <a:spLocks noGrp="1"/>
          </p:cNvSpPr>
          <p:nvPr>
            <p:ph type="title"/>
          </p:nvPr>
        </p:nvSpPr>
        <p:spPr>
          <a:xfrm>
            <a:off x="967753" y="1829822"/>
            <a:ext cx="10386047" cy="1629523"/>
          </a:xfrm>
        </p:spPr>
        <p:txBody>
          <a:bodyPr>
            <a:noAutofit/>
          </a:bodyPr>
          <a:lstStyle/>
          <a:p>
            <a:pPr algn="ctr"/>
            <a:r>
              <a:rPr lang="pt-BR" sz="4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Sustentabilidade e Modelos de Gestão no Saneamento Rural: Reflexões e Experiências no Brasil</a:t>
            </a:r>
          </a:p>
        </p:txBody>
      </p:sp>
      <p:sp>
        <p:nvSpPr>
          <p:cNvPr id="16" name="Espaço Reservado para Texto 15"/>
          <p:cNvSpPr>
            <a:spLocks noGrp="1"/>
          </p:cNvSpPr>
          <p:nvPr>
            <p:ph type="body" idx="1"/>
          </p:nvPr>
        </p:nvSpPr>
        <p:spPr>
          <a:xfrm>
            <a:off x="1779851" y="3615374"/>
            <a:ext cx="8506293" cy="1993574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pt-BR" sz="2000" b="1" dirty="0" smtClean="0">
                <a:solidFill>
                  <a:schemeClr val="accent1">
                    <a:lumMod val="50000"/>
                  </a:schemeClr>
                </a:solidFill>
              </a:rPr>
              <a:t>Rosana Lima Viana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pt-BR" sz="2000" dirty="0" err="1" smtClean="0">
                <a:solidFill>
                  <a:schemeClr val="accent1">
                    <a:lumMod val="50000"/>
                  </a:schemeClr>
                </a:solidFill>
              </a:rPr>
              <a:t>Engª</a:t>
            </a:r>
            <a:r>
              <a:rPr lang="pt-BR" sz="2000" dirty="0" smtClean="0">
                <a:solidFill>
                  <a:schemeClr val="accent1">
                    <a:lumMod val="50000"/>
                  </a:schemeClr>
                </a:solidFill>
              </a:rPr>
              <a:t> Civil e </a:t>
            </a:r>
            <a:r>
              <a:rPr lang="pt-BR" sz="2000" dirty="0" smtClean="0">
                <a:solidFill>
                  <a:schemeClr val="accent1">
                    <a:lumMod val="50000"/>
                  </a:schemeClr>
                </a:solidFill>
              </a:rPr>
              <a:t>Sanitarista -Ministério </a:t>
            </a:r>
            <a:r>
              <a:rPr lang="pt-BR" sz="2000" dirty="0" smtClean="0">
                <a:solidFill>
                  <a:schemeClr val="accent1">
                    <a:lumMod val="50000"/>
                  </a:schemeClr>
                </a:solidFill>
              </a:rPr>
              <a:t>das </a:t>
            </a:r>
            <a:r>
              <a:rPr lang="pt-BR" sz="2000" dirty="0" smtClean="0">
                <a:solidFill>
                  <a:schemeClr val="accent1">
                    <a:lumMod val="50000"/>
                  </a:schemeClr>
                </a:solidFill>
              </a:rPr>
              <a:t>Cidades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pt-BR" sz="2000" dirty="0">
                <a:solidFill>
                  <a:schemeClr val="accent1">
                    <a:lumMod val="50000"/>
                  </a:schemeClr>
                </a:solidFill>
              </a:rPr>
              <a:t>Universidade Federal do Maranhão (UFMA)/Núcleo de Extensão e Pesquisa com Populações e Comunidades Rurais, Negras, Quilombolas e Indígenas (UFMA/</a:t>
            </a:r>
            <a:r>
              <a:rPr lang="pt-BR" sz="2000" dirty="0" err="1">
                <a:solidFill>
                  <a:schemeClr val="accent1">
                    <a:lumMod val="50000"/>
                  </a:schemeClr>
                </a:solidFill>
              </a:rPr>
              <a:t>NuRuNI</a:t>
            </a:r>
            <a:r>
              <a:rPr lang="pt-BR" sz="2000" dirty="0">
                <a:solidFill>
                  <a:schemeClr val="accent1">
                    <a:lumMod val="50000"/>
                  </a:schemeClr>
                </a:solidFill>
              </a:rPr>
              <a:t>)</a:t>
            </a:r>
            <a:endParaRPr lang="pt-BR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 smtClean="0"/>
              <a:t>REALIZAÇÃO:                                             APOIADORES: </a:t>
            </a:r>
            <a:endParaRPr lang="pt-BR" dirty="0"/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</p:spTree>
    <p:extLst>
      <p:ext uri="{BB962C8B-B14F-4D97-AF65-F5344CB8AC3E}">
        <p14:creationId xmlns:p14="http://schemas.microsoft.com/office/powerpoint/2010/main" val="796301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/>
          <p:cNvSpPr>
            <a:spLocks noGrp="1"/>
          </p:cNvSpPr>
          <p:nvPr>
            <p:ph type="title"/>
          </p:nvPr>
        </p:nvSpPr>
        <p:spPr>
          <a:xfrm>
            <a:off x="831850" y="1364871"/>
            <a:ext cx="10515600" cy="816268"/>
          </a:xfrm>
        </p:spPr>
        <p:txBody>
          <a:bodyPr>
            <a:normAutofit/>
          </a:bodyPr>
          <a:lstStyle/>
          <a:p>
            <a:r>
              <a:rPr lang="pt-BR" sz="3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Introdução</a:t>
            </a:r>
            <a:endParaRPr lang="pt-BR" sz="34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Espaço Reservado para Texto 15"/>
          <p:cNvSpPr>
            <a:spLocks noGrp="1"/>
          </p:cNvSpPr>
          <p:nvPr>
            <p:ph type="body" idx="1"/>
          </p:nvPr>
        </p:nvSpPr>
        <p:spPr>
          <a:xfrm>
            <a:off x="831850" y="2447841"/>
            <a:ext cx="10515600" cy="3641810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pt-BR" b="1" dirty="0" smtClean="0">
                <a:solidFill>
                  <a:schemeClr val="accent1">
                    <a:lumMod val="50000"/>
                  </a:schemeClr>
                </a:solidFill>
              </a:rPr>
              <a:t>Contexto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accent1">
                    <a:lumMod val="50000"/>
                  </a:schemeClr>
                </a:solidFill>
              </a:rPr>
              <a:t>As áreas rurais no Brasil enfrentam um déficit histórico em saneamento básico, resultando em graves implicações para a saúde pública e a qualidade de vida das populações. </a:t>
            </a:r>
            <a:endParaRPr lang="pt-BR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Embora </a:t>
            </a:r>
            <a:r>
              <a:rPr lang="pt-BR" dirty="0">
                <a:solidFill>
                  <a:schemeClr val="accent1">
                    <a:lumMod val="50000"/>
                  </a:schemeClr>
                </a:solidFill>
              </a:rPr>
              <a:t>avanços tenham sido feitos, a universalização dos serviços ainda é um desafio. </a:t>
            </a:r>
            <a:endParaRPr lang="pt-BR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Exclusão </a:t>
            </a:r>
            <a:r>
              <a:rPr lang="pt-BR" dirty="0">
                <a:solidFill>
                  <a:schemeClr val="accent1">
                    <a:lumMod val="50000"/>
                  </a:schemeClr>
                </a:solidFill>
              </a:rPr>
              <a:t>reforça desigualdades sociais e regionais.;</a:t>
            </a:r>
            <a:endParaRPr lang="pt-BR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Relação </a:t>
            </a:r>
            <a:r>
              <a:rPr lang="pt-BR" dirty="0">
                <a:solidFill>
                  <a:schemeClr val="accent1">
                    <a:lumMod val="50000"/>
                  </a:schemeClr>
                </a:solidFill>
              </a:rPr>
              <a:t>direta entre saneamento básico e promoção à</a:t>
            </a: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pt-BR" dirty="0">
                <a:solidFill>
                  <a:schemeClr val="accent1">
                    <a:lumMod val="50000"/>
                  </a:schemeClr>
                </a:solidFill>
              </a:rPr>
              <a:t>saúde </a:t>
            </a: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pública.</a:t>
            </a:r>
          </a:p>
          <a:p>
            <a:endParaRPr lang="pt-BR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pt-BR" b="1" dirty="0" smtClean="0">
                <a:solidFill>
                  <a:schemeClr val="accent1">
                    <a:lumMod val="50000"/>
                  </a:schemeClr>
                </a:solidFill>
              </a:rPr>
              <a:t>Objetivo</a:t>
            </a:r>
          </a:p>
          <a:p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Discutir </a:t>
            </a:r>
            <a:r>
              <a:rPr lang="pt-BR" dirty="0">
                <a:solidFill>
                  <a:schemeClr val="accent1">
                    <a:lumMod val="50000"/>
                  </a:schemeClr>
                </a:solidFill>
              </a:rPr>
              <a:t>a sustentabilidade e os modelos de gestão no saneamento rural com base </a:t>
            </a: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no  contexto e nas </a:t>
            </a:r>
            <a:r>
              <a:rPr lang="pt-BR" dirty="0">
                <a:solidFill>
                  <a:schemeClr val="accent1">
                    <a:lumMod val="50000"/>
                  </a:schemeClr>
                </a:solidFill>
              </a:rPr>
              <a:t>experiências nacionais.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 smtClean="0"/>
              <a:t>REALIZAÇÃO:                                             APOIADORES: </a:t>
            </a:r>
            <a:endParaRPr lang="pt-BR" dirty="0"/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</p:spTree>
    <p:extLst>
      <p:ext uri="{BB962C8B-B14F-4D97-AF65-F5344CB8AC3E}">
        <p14:creationId xmlns:p14="http://schemas.microsoft.com/office/powerpoint/2010/main" val="2355820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/>
          <p:cNvSpPr>
            <a:spLocks noGrp="1"/>
          </p:cNvSpPr>
          <p:nvPr>
            <p:ph type="title"/>
          </p:nvPr>
        </p:nvSpPr>
        <p:spPr>
          <a:xfrm>
            <a:off x="831850" y="1364871"/>
            <a:ext cx="10515600" cy="816268"/>
          </a:xfrm>
        </p:spPr>
        <p:txBody>
          <a:bodyPr>
            <a:normAutofit/>
          </a:bodyPr>
          <a:lstStyle/>
          <a:p>
            <a:r>
              <a:rPr lang="pt-BR" sz="3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Déficit de Saneamento Rural no Brasil</a:t>
            </a:r>
          </a:p>
        </p:txBody>
      </p:sp>
      <p:sp>
        <p:nvSpPr>
          <p:cNvPr id="16" name="Espaço Reservado para Texto 15"/>
          <p:cNvSpPr>
            <a:spLocks noGrp="1"/>
          </p:cNvSpPr>
          <p:nvPr>
            <p:ph type="body" idx="1"/>
          </p:nvPr>
        </p:nvSpPr>
        <p:spPr>
          <a:xfrm>
            <a:off x="831850" y="2447841"/>
            <a:ext cx="10515600" cy="3641810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pt-BR" b="1" dirty="0">
                <a:solidFill>
                  <a:schemeClr val="accent1">
                    <a:lumMod val="50000"/>
                  </a:schemeClr>
                </a:solidFill>
              </a:rPr>
              <a:t>Dados </a:t>
            </a:r>
            <a:r>
              <a:rPr lang="pt-BR" b="1" dirty="0" smtClean="0">
                <a:solidFill>
                  <a:schemeClr val="accent1">
                    <a:lumMod val="50000"/>
                  </a:schemeClr>
                </a:solidFill>
              </a:rPr>
              <a:t>gerais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Populações </a:t>
            </a:r>
            <a:r>
              <a:rPr lang="pt-BR" dirty="0">
                <a:solidFill>
                  <a:schemeClr val="accent1">
                    <a:lumMod val="50000"/>
                  </a:schemeClr>
                </a:solidFill>
              </a:rPr>
              <a:t>rurais enfrentam desafios específicos, como acesso limitado a recursos financeiros e </a:t>
            </a: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infraestrutura;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Impactos </a:t>
            </a:r>
            <a:r>
              <a:rPr lang="pt-BR" dirty="0">
                <a:solidFill>
                  <a:schemeClr val="accent1">
                    <a:lumMod val="50000"/>
                  </a:schemeClr>
                </a:solidFill>
              </a:rPr>
              <a:t>na universalização dos serviços de saneamento </a:t>
            </a: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básico;</a:t>
            </a:r>
          </a:p>
          <a:p>
            <a:endParaRPr lang="pt-BR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pt-BR" b="1" dirty="0" smtClean="0">
                <a:solidFill>
                  <a:schemeClr val="accent1">
                    <a:lumMod val="50000"/>
                  </a:schemeClr>
                </a:solidFill>
              </a:rPr>
              <a:t>Principais barreiras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Distância </a:t>
            </a:r>
            <a:r>
              <a:rPr lang="pt-BR" dirty="0">
                <a:solidFill>
                  <a:schemeClr val="accent1">
                    <a:lumMod val="50000"/>
                  </a:schemeClr>
                </a:solidFill>
              </a:rPr>
              <a:t>geográfica das áreas </a:t>
            </a: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urbanas;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Custos </a:t>
            </a:r>
            <a:r>
              <a:rPr lang="pt-BR" dirty="0">
                <a:solidFill>
                  <a:schemeClr val="accent1">
                    <a:lumMod val="50000"/>
                  </a:schemeClr>
                </a:solidFill>
              </a:rPr>
              <a:t>elevados de </a:t>
            </a: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implantação, manutenção e operação.</a:t>
            </a:r>
            <a:endParaRPr lang="pt-BR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 smtClean="0"/>
              <a:t>REALIZAÇÃO:                                             APOIADORES: </a:t>
            </a:r>
            <a:endParaRPr lang="pt-BR" dirty="0"/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</p:spTree>
    <p:extLst>
      <p:ext uri="{BB962C8B-B14F-4D97-AF65-F5344CB8AC3E}">
        <p14:creationId xmlns:p14="http://schemas.microsoft.com/office/powerpoint/2010/main" val="3345889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/>
          <p:cNvSpPr>
            <a:spLocks noGrp="1"/>
          </p:cNvSpPr>
          <p:nvPr>
            <p:ph type="title"/>
          </p:nvPr>
        </p:nvSpPr>
        <p:spPr>
          <a:xfrm>
            <a:off x="831850" y="1085033"/>
            <a:ext cx="10515600" cy="816268"/>
          </a:xfrm>
        </p:spPr>
        <p:txBody>
          <a:bodyPr>
            <a:normAutofit/>
          </a:bodyPr>
          <a:lstStyle/>
          <a:p>
            <a:r>
              <a:rPr lang="pt-BR" sz="3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Legislação</a:t>
            </a:r>
            <a:endParaRPr lang="pt-BR" sz="34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Espaço Reservado para Texto 15"/>
          <p:cNvSpPr>
            <a:spLocks noGrp="1"/>
          </p:cNvSpPr>
          <p:nvPr>
            <p:ph type="body" idx="1"/>
          </p:nvPr>
        </p:nvSpPr>
        <p:spPr>
          <a:xfrm>
            <a:off x="807595" y="1901118"/>
            <a:ext cx="10546205" cy="4313436"/>
          </a:xfrm>
        </p:spPr>
        <p:txBody>
          <a:bodyPr>
            <a:no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pt-BR" b="1" dirty="0">
                <a:solidFill>
                  <a:schemeClr val="accent1">
                    <a:lumMod val="50000"/>
                  </a:schemeClr>
                </a:solidFill>
              </a:rPr>
              <a:t>Legislação </a:t>
            </a:r>
            <a:endParaRPr lang="pt-BR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Lei </a:t>
            </a:r>
            <a:r>
              <a:rPr lang="pt-BR" dirty="0">
                <a:solidFill>
                  <a:schemeClr val="accent1">
                    <a:lumMod val="50000"/>
                  </a:schemeClr>
                </a:solidFill>
              </a:rPr>
              <a:t>nº 11.445/2007: Diretrizes nacionais para o saneamento </a:t>
            </a: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básico (Marco Legal do saneamento básico);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Lei </a:t>
            </a:r>
            <a:r>
              <a:rPr lang="pt-BR" dirty="0">
                <a:solidFill>
                  <a:schemeClr val="accent1">
                    <a:lumMod val="50000"/>
                  </a:schemeClr>
                </a:solidFill>
              </a:rPr>
              <a:t>nº 14.026/2020: </a:t>
            </a: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Atualiza o Marco </a:t>
            </a:r>
            <a:r>
              <a:rPr lang="pt-BR" dirty="0">
                <a:solidFill>
                  <a:schemeClr val="accent1">
                    <a:lumMod val="50000"/>
                  </a:schemeClr>
                </a:solidFill>
              </a:rPr>
              <a:t>Legal do Saneamento </a:t>
            </a: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Básico.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pt-BR" b="1" dirty="0" smtClean="0">
                <a:solidFill>
                  <a:schemeClr val="accent1">
                    <a:lumMod val="50000"/>
                  </a:schemeClr>
                </a:solidFill>
              </a:rPr>
              <a:t>Desafios legais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Lacunas </a:t>
            </a:r>
            <a:r>
              <a:rPr lang="pt-BR" dirty="0">
                <a:solidFill>
                  <a:schemeClr val="accent1">
                    <a:lumMod val="50000"/>
                  </a:schemeClr>
                </a:solidFill>
              </a:rPr>
              <a:t>legais persistem, especialmente na regulamentação de modalidades de gestão voltadas para áreas rurais.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Necessidade de diretrizes específicas </a:t>
            </a:r>
            <a:r>
              <a:rPr lang="pt-BR" dirty="0">
                <a:solidFill>
                  <a:schemeClr val="accent1">
                    <a:lumMod val="50000"/>
                  </a:schemeClr>
                </a:solidFill>
              </a:rPr>
              <a:t>para áreas </a:t>
            </a: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rurais;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accent1">
                    <a:lumMod val="50000"/>
                  </a:schemeClr>
                </a:solidFill>
              </a:rPr>
              <a:t>Falta de organismos regulatórios que considerem a equidade no </a:t>
            </a: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atendimento.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 smtClean="0"/>
              <a:t>REALIZAÇÃO:                                             APOIADORES: </a:t>
            </a:r>
            <a:endParaRPr lang="pt-BR" dirty="0"/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</p:spTree>
    <p:extLst>
      <p:ext uri="{BB962C8B-B14F-4D97-AF65-F5344CB8AC3E}">
        <p14:creationId xmlns:p14="http://schemas.microsoft.com/office/powerpoint/2010/main" val="4156422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ítulo 14"/>
          <p:cNvSpPr>
            <a:spLocks noGrp="1"/>
          </p:cNvSpPr>
          <p:nvPr>
            <p:ph type="title"/>
          </p:nvPr>
        </p:nvSpPr>
        <p:spPr>
          <a:xfrm>
            <a:off x="831850" y="1019104"/>
            <a:ext cx="10515600" cy="816268"/>
          </a:xfrm>
        </p:spPr>
        <p:txBody>
          <a:bodyPr>
            <a:normAutofit/>
          </a:bodyPr>
          <a:lstStyle/>
          <a:p>
            <a:r>
              <a:rPr lang="pt-BR" sz="3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Sustentabilidade na Prestação de Serviços</a:t>
            </a:r>
          </a:p>
        </p:txBody>
      </p:sp>
      <p:sp>
        <p:nvSpPr>
          <p:cNvPr id="16" name="Espaço Reservado para Texto 15"/>
          <p:cNvSpPr>
            <a:spLocks noGrp="1"/>
          </p:cNvSpPr>
          <p:nvPr>
            <p:ph type="body" idx="1"/>
          </p:nvPr>
        </p:nvSpPr>
        <p:spPr>
          <a:xfrm>
            <a:off x="695587" y="1835372"/>
            <a:ext cx="10800826" cy="4157156"/>
          </a:xfrm>
        </p:spPr>
        <p:txBody>
          <a:bodyPr>
            <a:no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pt-BR" b="1" dirty="0">
                <a:solidFill>
                  <a:schemeClr val="accent1">
                    <a:lumMod val="50000"/>
                  </a:schemeClr>
                </a:solidFill>
              </a:rPr>
              <a:t>Conceito de sustentabilidade no </a:t>
            </a:r>
            <a:r>
              <a:rPr lang="pt-BR" b="1" dirty="0" smtClean="0">
                <a:solidFill>
                  <a:schemeClr val="accent1">
                    <a:lumMod val="50000"/>
                  </a:schemeClr>
                </a:solidFill>
              </a:rPr>
              <a:t>saneamento rural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Vai </a:t>
            </a:r>
            <a:r>
              <a:rPr lang="pt-BR" dirty="0">
                <a:solidFill>
                  <a:schemeClr val="accent1">
                    <a:lumMod val="50000"/>
                  </a:schemeClr>
                </a:solidFill>
              </a:rPr>
              <a:t>além da construção de infraestrutura. Inclui gestão adequada, manutenção contínua e envolvimento da comunidade. </a:t>
            </a:r>
            <a:endParaRPr lang="pt-BR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pt-BR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pt-BR" b="1" dirty="0">
                <a:solidFill>
                  <a:schemeClr val="accent1">
                    <a:lumMod val="50000"/>
                  </a:schemeClr>
                </a:solidFill>
              </a:rPr>
              <a:t>Elementos da sustentabilidade:</a:t>
            </a:r>
            <a:endParaRPr lang="pt-BR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accent1">
                    <a:lumMod val="50000"/>
                  </a:schemeClr>
                </a:solidFill>
              </a:rPr>
              <a:t>Operacionalização e manutenção de obras e </a:t>
            </a: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serviços;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Participação </a:t>
            </a:r>
            <a:r>
              <a:rPr lang="pt-BR" dirty="0">
                <a:solidFill>
                  <a:schemeClr val="accent1">
                    <a:lumMod val="50000"/>
                  </a:schemeClr>
                </a:solidFill>
              </a:rPr>
              <a:t>e controle social, educação popular e </a:t>
            </a: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infraestrutura.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Carência </a:t>
            </a:r>
            <a:r>
              <a:rPr lang="pt-BR" dirty="0">
                <a:solidFill>
                  <a:schemeClr val="accent1">
                    <a:lumMod val="50000"/>
                  </a:schemeClr>
                </a:solidFill>
              </a:rPr>
              <a:t>de planejamento para garantir eficiência e benefícios.</a:t>
            </a:r>
            <a:endParaRPr lang="pt-BR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REALIZAÇÃO:                                             APOIADORES: </a:t>
            </a:r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t-BR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</p:spTree>
    <p:extLst>
      <p:ext uri="{BB962C8B-B14F-4D97-AF65-F5344CB8AC3E}">
        <p14:creationId xmlns:p14="http://schemas.microsoft.com/office/powerpoint/2010/main" val="3003482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/>
          <p:cNvSpPr>
            <a:spLocks noGrp="1"/>
          </p:cNvSpPr>
          <p:nvPr>
            <p:ph type="title"/>
          </p:nvPr>
        </p:nvSpPr>
        <p:spPr>
          <a:xfrm>
            <a:off x="831850" y="1019104"/>
            <a:ext cx="10515600" cy="816268"/>
          </a:xfrm>
        </p:spPr>
        <p:txBody>
          <a:bodyPr>
            <a:normAutofit/>
          </a:bodyPr>
          <a:lstStyle/>
          <a:p>
            <a:r>
              <a:rPr lang="pt-BR" sz="3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Modelos de Gestão no Saneamento Rural</a:t>
            </a:r>
          </a:p>
        </p:txBody>
      </p:sp>
      <p:sp>
        <p:nvSpPr>
          <p:cNvPr id="16" name="Espaço Reservado para Texto 15"/>
          <p:cNvSpPr>
            <a:spLocks noGrp="1"/>
          </p:cNvSpPr>
          <p:nvPr>
            <p:ph type="body" idx="1"/>
          </p:nvPr>
        </p:nvSpPr>
        <p:spPr>
          <a:xfrm>
            <a:off x="689237" y="2223711"/>
            <a:ext cx="10800826" cy="4157156"/>
          </a:xfrm>
        </p:spPr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b="1" dirty="0">
                <a:solidFill>
                  <a:schemeClr val="accent1">
                    <a:lumMod val="50000"/>
                  </a:schemeClr>
                </a:solidFill>
              </a:rPr>
              <a:t>Descrição dos </a:t>
            </a:r>
            <a:r>
              <a:rPr lang="pt-BR" b="1" dirty="0" smtClean="0">
                <a:solidFill>
                  <a:schemeClr val="accent1">
                    <a:lumMod val="50000"/>
                  </a:schemeClr>
                </a:solidFill>
              </a:rPr>
              <a:t>modelos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Gestão </a:t>
            </a:r>
            <a:r>
              <a:rPr lang="pt-BR" dirty="0">
                <a:solidFill>
                  <a:schemeClr val="accent1">
                    <a:lumMod val="50000"/>
                  </a:schemeClr>
                </a:solidFill>
              </a:rPr>
              <a:t>comunitária: comunidades locais gerenciam diretamente os </a:t>
            </a: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sistemas;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Gestão multicomunitária: </a:t>
            </a:r>
            <a:r>
              <a:rPr lang="pt-BR" dirty="0">
                <a:solidFill>
                  <a:schemeClr val="accent1">
                    <a:lumMod val="50000"/>
                  </a:schemeClr>
                </a:solidFill>
              </a:rPr>
              <a:t>várias comunidades atuam em </a:t>
            </a: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conjunto;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Gestão </a:t>
            </a:r>
            <a:r>
              <a:rPr lang="pt-BR" dirty="0">
                <a:solidFill>
                  <a:schemeClr val="accent1">
                    <a:lumMod val="50000"/>
                  </a:schemeClr>
                </a:solidFill>
              </a:rPr>
              <a:t>compartilhada: envolvimento do poder público e organizações sociais</a:t>
            </a: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 dirty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pt-BR" b="1" dirty="0" smtClean="0">
                <a:solidFill>
                  <a:schemeClr val="accent1">
                    <a:lumMod val="50000"/>
                  </a:schemeClr>
                </a:solidFill>
              </a:rPr>
              <a:t>Impactos </a:t>
            </a:r>
            <a:r>
              <a:rPr lang="pt-BR" b="1" dirty="0">
                <a:solidFill>
                  <a:schemeClr val="accent1">
                    <a:lumMod val="50000"/>
                  </a:schemeClr>
                </a:solidFill>
              </a:rPr>
              <a:t>do Novo Marco </a:t>
            </a:r>
            <a:r>
              <a:rPr lang="pt-BR" b="1" dirty="0" smtClean="0">
                <a:solidFill>
                  <a:schemeClr val="accent1">
                    <a:lumMod val="50000"/>
                  </a:schemeClr>
                </a:solidFill>
              </a:rPr>
              <a:t>Legal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Supressão </a:t>
            </a:r>
            <a:r>
              <a:rPr lang="pt-BR" dirty="0">
                <a:solidFill>
                  <a:schemeClr val="accent1">
                    <a:lumMod val="50000"/>
                  </a:schemeClr>
                </a:solidFill>
              </a:rPr>
              <a:t>do artigo que permitia a prestação de serviços por associações sem contrato formal.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 smtClean="0"/>
              <a:t>REALIZAÇÃO:                                             APOIADORES: </a:t>
            </a:r>
            <a:endParaRPr lang="pt-BR" dirty="0"/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</p:spTree>
    <p:extLst>
      <p:ext uri="{BB962C8B-B14F-4D97-AF65-F5344CB8AC3E}">
        <p14:creationId xmlns:p14="http://schemas.microsoft.com/office/powerpoint/2010/main" val="4266777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/>
          <p:cNvSpPr>
            <a:spLocks noGrp="1"/>
          </p:cNvSpPr>
          <p:nvPr>
            <p:ph type="title"/>
          </p:nvPr>
        </p:nvSpPr>
        <p:spPr>
          <a:xfrm>
            <a:off x="831850" y="1019104"/>
            <a:ext cx="10515600" cy="816268"/>
          </a:xfrm>
        </p:spPr>
        <p:txBody>
          <a:bodyPr>
            <a:normAutofit/>
          </a:bodyPr>
          <a:lstStyle/>
          <a:p>
            <a:r>
              <a:rPr lang="pt-BR" sz="3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Estudos de Caso no Brasil</a:t>
            </a:r>
          </a:p>
        </p:txBody>
      </p:sp>
      <p:sp>
        <p:nvSpPr>
          <p:cNvPr id="16" name="Espaço Reservado para Texto 15"/>
          <p:cNvSpPr>
            <a:spLocks noGrp="1"/>
          </p:cNvSpPr>
          <p:nvPr>
            <p:ph type="body" idx="1"/>
          </p:nvPr>
        </p:nvSpPr>
        <p:spPr>
          <a:xfrm>
            <a:off x="552974" y="2135520"/>
            <a:ext cx="10800826" cy="4157156"/>
          </a:xfrm>
        </p:spPr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b="1" dirty="0">
                <a:solidFill>
                  <a:schemeClr val="accent1">
                    <a:lumMod val="50000"/>
                  </a:schemeClr>
                </a:solidFill>
              </a:rPr>
              <a:t>Experiências </a:t>
            </a:r>
            <a:r>
              <a:rPr lang="pt-BR" b="1" dirty="0" smtClean="0">
                <a:solidFill>
                  <a:schemeClr val="accent1">
                    <a:lumMod val="50000"/>
                  </a:schemeClr>
                </a:solidFill>
              </a:rPr>
              <a:t>positivas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Modelos </a:t>
            </a:r>
            <a:r>
              <a:rPr lang="pt-BR" dirty="0">
                <a:solidFill>
                  <a:schemeClr val="accent1">
                    <a:lumMod val="50000"/>
                  </a:schemeClr>
                </a:solidFill>
              </a:rPr>
              <a:t>“multicomunitários” como SISAR (CE</a:t>
            </a: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), CENTRAIS (BA), </a:t>
            </a:r>
            <a:r>
              <a:rPr lang="pt-BR" dirty="0">
                <a:solidFill>
                  <a:schemeClr val="accent1">
                    <a:lumMod val="50000"/>
                  </a:schemeClr>
                </a:solidFill>
              </a:rPr>
              <a:t>COPANOR (MG) e CONISA (</a:t>
            </a: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RN);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Resultados</a:t>
            </a:r>
            <a:r>
              <a:rPr lang="pt-BR" dirty="0">
                <a:solidFill>
                  <a:schemeClr val="accent1">
                    <a:lumMod val="50000"/>
                  </a:schemeClr>
                </a:solidFill>
              </a:rPr>
              <a:t>: sustentabilidade em escala e eficiência técnica, financeira e social</a:t>
            </a: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pt-BR" dirty="0">
              <a:solidFill>
                <a:schemeClr val="accent1">
                  <a:lumMod val="50000"/>
                </a:schemeClr>
              </a:solidFill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b="1" dirty="0" smtClean="0">
                <a:solidFill>
                  <a:schemeClr val="accent1">
                    <a:lumMod val="50000"/>
                  </a:schemeClr>
                </a:solidFill>
              </a:rPr>
              <a:t>Achados </a:t>
            </a:r>
            <a:r>
              <a:rPr lang="pt-BR" b="1" dirty="0">
                <a:solidFill>
                  <a:schemeClr val="accent1">
                    <a:lumMod val="50000"/>
                  </a:schemeClr>
                </a:solidFill>
              </a:rPr>
              <a:t>de </a:t>
            </a:r>
            <a:r>
              <a:rPr lang="pt-BR" b="1" dirty="0" smtClean="0">
                <a:solidFill>
                  <a:schemeClr val="accent1">
                    <a:lumMod val="50000"/>
                  </a:schemeClr>
                </a:solidFill>
              </a:rPr>
              <a:t>pesquisa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Garrido </a:t>
            </a:r>
            <a:r>
              <a:rPr lang="pt-BR" dirty="0">
                <a:solidFill>
                  <a:schemeClr val="accent1">
                    <a:lumMod val="50000"/>
                  </a:schemeClr>
                </a:solidFill>
              </a:rPr>
              <a:t>et al. (2016): análise de 20 modelos de </a:t>
            </a: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gestão;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 err="1" smtClean="0">
                <a:solidFill>
                  <a:schemeClr val="accent1">
                    <a:lumMod val="50000"/>
                  </a:schemeClr>
                </a:solidFill>
              </a:rPr>
              <a:t>Raid</a:t>
            </a: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pt-BR" dirty="0">
                <a:solidFill>
                  <a:schemeClr val="accent1">
                    <a:lumMod val="50000"/>
                  </a:schemeClr>
                </a:solidFill>
              </a:rPr>
              <a:t>et al. (2022): avaliação de 15 estudos de caso com diferentes modalidades de gestão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 smtClean="0"/>
              <a:t>REALIZAÇÃO:                                             APOIADORES: </a:t>
            </a:r>
            <a:endParaRPr lang="pt-BR" dirty="0"/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</p:spTree>
    <p:extLst>
      <p:ext uri="{BB962C8B-B14F-4D97-AF65-F5344CB8AC3E}">
        <p14:creationId xmlns:p14="http://schemas.microsoft.com/office/powerpoint/2010/main" val="73910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/>
          <p:cNvSpPr>
            <a:spLocks noGrp="1"/>
          </p:cNvSpPr>
          <p:nvPr>
            <p:ph type="title"/>
          </p:nvPr>
        </p:nvSpPr>
        <p:spPr>
          <a:xfrm>
            <a:off x="831850" y="1019104"/>
            <a:ext cx="10515600" cy="816268"/>
          </a:xfrm>
        </p:spPr>
        <p:txBody>
          <a:bodyPr>
            <a:normAutofit/>
          </a:bodyPr>
          <a:lstStyle/>
          <a:p>
            <a:r>
              <a:rPr lang="pt-BR" sz="3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Estudos de Caso no Brasil</a:t>
            </a:r>
          </a:p>
        </p:txBody>
      </p:sp>
      <p:sp>
        <p:nvSpPr>
          <p:cNvPr id="16" name="Espaço Reservado para Texto 15"/>
          <p:cNvSpPr>
            <a:spLocks noGrp="1"/>
          </p:cNvSpPr>
          <p:nvPr>
            <p:ph type="body" idx="1"/>
          </p:nvPr>
        </p:nvSpPr>
        <p:spPr>
          <a:xfrm>
            <a:off x="552974" y="2135520"/>
            <a:ext cx="10800826" cy="4157156"/>
          </a:xfrm>
        </p:spPr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dirty="0">
                <a:solidFill>
                  <a:schemeClr val="accent1">
                    <a:lumMod val="50000"/>
                  </a:schemeClr>
                </a:solidFill>
              </a:rPr>
              <a:t>Pesquisas recentes destacam experiências positivas de saneamento rural. </a:t>
            </a:r>
            <a:endParaRPr lang="pt-BR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Garrido </a:t>
            </a:r>
            <a:r>
              <a:rPr lang="pt-BR" dirty="0">
                <a:solidFill>
                  <a:schemeClr val="accent1">
                    <a:lumMod val="50000"/>
                  </a:schemeClr>
                </a:solidFill>
              </a:rPr>
              <a:t>et al. (2016) e </a:t>
            </a:r>
            <a:r>
              <a:rPr lang="pt-BR" dirty="0" err="1">
                <a:solidFill>
                  <a:schemeClr val="accent1">
                    <a:lumMod val="50000"/>
                  </a:schemeClr>
                </a:solidFill>
              </a:rPr>
              <a:t>Raid</a:t>
            </a:r>
            <a:r>
              <a:rPr lang="pt-BR" dirty="0">
                <a:solidFill>
                  <a:schemeClr val="accent1">
                    <a:lumMod val="50000"/>
                  </a:schemeClr>
                </a:solidFill>
              </a:rPr>
              <a:t> et al. (2022) analisaram modelos de gestão no Brasil, demonstrando que abordagens multicomunitárias e compartilhadas promovem maior sustentabilidade técnica, financeira e social</a:t>
            </a: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b="1" dirty="0" smtClean="0">
                <a:solidFill>
                  <a:schemeClr val="accent1">
                    <a:lumMod val="50000"/>
                  </a:schemeClr>
                </a:solidFill>
              </a:rPr>
              <a:t>Exemplos: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SISAR </a:t>
            </a:r>
            <a:r>
              <a:rPr lang="pt-BR" dirty="0">
                <a:solidFill>
                  <a:schemeClr val="accent1">
                    <a:lumMod val="50000"/>
                  </a:schemeClr>
                </a:solidFill>
              </a:rPr>
              <a:t>(CE): integração de comunidades com suporte técnico especializado</a:t>
            </a: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COPANOR </a:t>
            </a:r>
            <a:r>
              <a:rPr lang="pt-BR" dirty="0">
                <a:solidFill>
                  <a:schemeClr val="accent1">
                    <a:lumMod val="50000"/>
                  </a:schemeClr>
                </a:solidFill>
              </a:rPr>
              <a:t>(MG): eficiência em escala com foco em sustentabilidade econômica</a:t>
            </a: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CONISA </a:t>
            </a:r>
            <a:r>
              <a:rPr lang="pt-BR" dirty="0">
                <a:solidFill>
                  <a:schemeClr val="accent1">
                    <a:lumMod val="50000"/>
                  </a:schemeClr>
                </a:solidFill>
              </a:rPr>
              <a:t>(RN): parceria intermunicipal para gestão compartilhada.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 smtClean="0"/>
              <a:t>REALIZAÇÃO:                                             APOIADORES: </a:t>
            </a:r>
            <a:endParaRPr lang="pt-BR" dirty="0"/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</p:spTree>
    <p:extLst>
      <p:ext uri="{BB962C8B-B14F-4D97-AF65-F5344CB8AC3E}">
        <p14:creationId xmlns:p14="http://schemas.microsoft.com/office/powerpoint/2010/main" val="1606394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/>
          <p:cNvSpPr>
            <a:spLocks noGrp="1"/>
          </p:cNvSpPr>
          <p:nvPr>
            <p:ph type="title"/>
          </p:nvPr>
        </p:nvSpPr>
        <p:spPr>
          <a:xfrm>
            <a:off x="831850" y="1019104"/>
            <a:ext cx="10515600" cy="816268"/>
          </a:xfrm>
        </p:spPr>
        <p:txBody>
          <a:bodyPr>
            <a:normAutofit/>
          </a:bodyPr>
          <a:lstStyle/>
          <a:p>
            <a:r>
              <a:rPr lang="pt-BR" sz="3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Fatores Críticos </a:t>
            </a:r>
          </a:p>
        </p:txBody>
      </p:sp>
      <p:sp>
        <p:nvSpPr>
          <p:cNvPr id="16" name="Espaço Reservado para Texto 15"/>
          <p:cNvSpPr>
            <a:spLocks noGrp="1"/>
          </p:cNvSpPr>
          <p:nvPr>
            <p:ph type="body" idx="1"/>
          </p:nvPr>
        </p:nvSpPr>
        <p:spPr>
          <a:xfrm>
            <a:off x="689237" y="2149966"/>
            <a:ext cx="10800826" cy="4157156"/>
          </a:xfrm>
        </p:spPr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dirty="0">
                <a:solidFill>
                  <a:schemeClr val="accent1">
                    <a:lumMod val="50000"/>
                  </a:schemeClr>
                </a:solidFill>
              </a:rPr>
              <a:t>A sustentabilidade do saneamento rural depende de </a:t>
            </a:r>
            <a:r>
              <a:rPr lang="pt-BR" b="1" dirty="0">
                <a:solidFill>
                  <a:schemeClr val="accent1">
                    <a:lumMod val="50000"/>
                  </a:schemeClr>
                </a:solidFill>
              </a:rPr>
              <a:t>fatores críticos como capacitação técnica, mobilização comunitária e tecnologias adequadas</a:t>
            </a:r>
            <a:r>
              <a:rPr lang="pt-BR" dirty="0">
                <a:solidFill>
                  <a:schemeClr val="accent1">
                    <a:lumMod val="50000"/>
                  </a:schemeClr>
                </a:solidFill>
              </a:rPr>
              <a:t>. </a:t>
            </a:r>
            <a:endParaRPr lang="pt-BR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Além </a:t>
            </a:r>
            <a:r>
              <a:rPr lang="pt-BR" dirty="0">
                <a:solidFill>
                  <a:schemeClr val="accent1">
                    <a:lumMod val="50000"/>
                  </a:schemeClr>
                </a:solidFill>
              </a:rPr>
              <a:t>disso, a </a:t>
            </a:r>
            <a:r>
              <a:rPr lang="pt-BR" b="1" dirty="0">
                <a:solidFill>
                  <a:schemeClr val="accent1">
                    <a:lumMod val="50000"/>
                  </a:schemeClr>
                </a:solidFill>
              </a:rPr>
              <a:t>regulação eficiente e a presença de subsídios são essenciais para </a:t>
            </a:r>
            <a:r>
              <a:rPr lang="pt-BR" b="1" dirty="0" smtClean="0">
                <a:solidFill>
                  <a:schemeClr val="accent1">
                    <a:lumMod val="50000"/>
                  </a:schemeClr>
                </a:solidFill>
              </a:rPr>
              <a:t>garantir </a:t>
            </a:r>
            <a:r>
              <a:rPr lang="pt-BR" b="1" dirty="0">
                <a:solidFill>
                  <a:schemeClr val="accent1">
                    <a:lumMod val="50000"/>
                  </a:schemeClr>
                </a:solidFill>
              </a:rPr>
              <a:t>a continuidade e qualidade dos serviços</a:t>
            </a:r>
            <a:r>
              <a:rPr lang="pt-BR" b="1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b="1" dirty="0">
                <a:solidFill>
                  <a:schemeClr val="accent1">
                    <a:lumMod val="50000"/>
                  </a:schemeClr>
                </a:solidFill>
              </a:rPr>
              <a:t>Principais fatores</a:t>
            </a: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Capacitação </a:t>
            </a:r>
            <a:r>
              <a:rPr lang="pt-BR" dirty="0">
                <a:solidFill>
                  <a:schemeClr val="accent1">
                    <a:lumMod val="50000"/>
                  </a:schemeClr>
                </a:solidFill>
              </a:rPr>
              <a:t>de operadores e gestores locais</a:t>
            </a: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Participação </a:t>
            </a:r>
            <a:r>
              <a:rPr lang="pt-BR" dirty="0">
                <a:solidFill>
                  <a:schemeClr val="accent1">
                    <a:lumMod val="50000"/>
                  </a:schemeClr>
                </a:solidFill>
              </a:rPr>
              <a:t>ativa da comunidade no processo de gestão</a:t>
            </a: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Uso </a:t>
            </a:r>
            <a:r>
              <a:rPr lang="pt-BR" dirty="0">
                <a:solidFill>
                  <a:schemeClr val="accent1">
                    <a:lumMod val="50000"/>
                  </a:schemeClr>
                </a:solidFill>
              </a:rPr>
              <a:t>de tecnologias adaptadas à realidade rural</a:t>
            </a: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Regulação </a:t>
            </a:r>
            <a:r>
              <a:rPr lang="pt-BR" dirty="0">
                <a:solidFill>
                  <a:schemeClr val="accent1">
                    <a:lumMod val="50000"/>
                  </a:schemeClr>
                </a:solidFill>
              </a:rPr>
              <a:t>e monitoramento constantes.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pt-BR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 smtClean="0"/>
              <a:t>REALIZAÇÃO:                                             APOIADORES: </a:t>
            </a:r>
            <a:endParaRPr lang="pt-BR" dirty="0"/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</p:spTree>
    <p:extLst>
      <p:ext uri="{BB962C8B-B14F-4D97-AF65-F5344CB8AC3E}">
        <p14:creationId xmlns:p14="http://schemas.microsoft.com/office/powerpoint/2010/main" val="4218800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/>
          <p:cNvSpPr>
            <a:spLocks noGrp="1"/>
          </p:cNvSpPr>
          <p:nvPr>
            <p:ph type="title"/>
          </p:nvPr>
        </p:nvSpPr>
        <p:spPr>
          <a:xfrm>
            <a:off x="831850" y="1019104"/>
            <a:ext cx="10515600" cy="816268"/>
          </a:xfrm>
        </p:spPr>
        <p:txBody>
          <a:bodyPr>
            <a:normAutofit fontScale="90000"/>
          </a:bodyPr>
          <a:lstStyle/>
          <a:p>
            <a:r>
              <a:rPr lang="pt-BR" sz="3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Reflexões sobre Propostas </a:t>
            </a:r>
            <a:r>
              <a:rPr lang="pt-BR" sz="3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 Avanço no Saneamento Rural</a:t>
            </a:r>
          </a:p>
        </p:txBody>
      </p:sp>
      <p:sp>
        <p:nvSpPr>
          <p:cNvPr id="16" name="Espaço Reservado para Texto 15"/>
          <p:cNvSpPr>
            <a:spLocks noGrp="1"/>
          </p:cNvSpPr>
          <p:nvPr>
            <p:ph type="body" idx="1"/>
          </p:nvPr>
        </p:nvSpPr>
        <p:spPr>
          <a:xfrm>
            <a:off x="689237" y="2252533"/>
            <a:ext cx="10800826" cy="4157156"/>
          </a:xfrm>
        </p:spPr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b="1" dirty="0">
                <a:solidFill>
                  <a:schemeClr val="accent1">
                    <a:lumMod val="50000"/>
                  </a:schemeClr>
                </a:solidFill>
              </a:rPr>
              <a:t>Diretrizes </a:t>
            </a:r>
            <a:r>
              <a:rPr lang="pt-BR" b="1" dirty="0" smtClean="0">
                <a:solidFill>
                  <a:schemeClr val="accent1">
                    <a:lumMod val="50000"/>
                  </a:schemeClr>
                </a:solidFill>
              </a:rPr>
              <a:t>recomendadas</a:t>
            </a:r>
            <a:endParaRPr lang="pt-BR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Criação </a:t>
            </a:r>
            <a:r>
              <a:rPr lang="pt-BR" dirty="0">
                <a:solidFill>
                  <a:schemeClr val="accent1">
                    <a:lumMod val="50000"/>
                  </a:schemeClr>
                </a:solidFill>
              </a:rPr>
              <a:t>de </a:t>
            </a: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diretrizes específicas </a:t>
            </a:r>
            <a:r>
              <a:rPr lang="pt-BR" dirty="0">
                <a:solidFill>
                  <a:schemeClr val="accent1">
                    <a:lumMod val="50000"/>
                  </a:schemeClr>
                </a:solidFill>
              </a:rPr>
              <a:t>para saneamento </a:t>
            </a: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rural</a:t>
            </a:r>
            <a:r>
              <a:rPr lang="pt-BR" dirty="0">
                <a:solidFill>
                  <a:schemeClr val="accent1">
                    <a:lumMod val="50000"/>
                  </a:schemeClr>
                </a:solidFill>
              </a:rPr>
              <a:t>;</a:t>
            </a:r>
            <a:endParaRPr lang="pt-BR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Implementação </a:t>
            </a:r>
            <a:r>
              <a:rPr lang="pt-BR" dirty="0">
                <a:solidFill>
                  <a:schemeClr val="accent1">
                    <a:lumMod val="50000"/>
                  </a:schemeClr>
                </a:solidFill>
              </a:rPr>
              <a:t>de programas estruturais e </a:t>
            </a: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estruturantes;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accent1">
                    <a:lumMod val="50000"/>
                  </a:schemeClr>
                </a:solidFill>
              </a:rPr>
              <a:t>Expansão de modelos multicomunitários e regulação específica.</a:t>
            </a:r>
            <a:endParaRPr lang="pt-BR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Garantia </a:t>
            </a:r>
            <a:r>
              <a:rPr lang="pt-BR" dirty="0">
                <a:solidFill>
                  <a:schemeClr val="accent1">
                    <a:lumMod val="50000"/>
                  </a:schemeClr>
                </a:solidFill>
              </a:rPr>
              <a:t>de alocação permanente de recursos financeiros</a:t>
            </a: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pt-BR" dirty="0">
              <a:solidFill>
                <a:schemeClr val="accent1">
                  <a:lumMod val="50000"/>
                </a:schemeClr>
              </a:solidFill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b="1" dirty="0" smtClean="0">
                <a:solidFill>
                  <a:schemeClr val="accent1">
                    <a:lumMod val="50000"/>
                  </a:schemeClr>
                </a:solidFill>
              </a:rPr>
              <a:t>Sustentabilidade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Necessidade </a:t>
            </a:r>
            <a:r>
              <a:rPr lang="pt-BR" dirty="0">
                <a:solidFill>
                  <a:schemeClr val="accent1">
                    <a:lumMod val="50000"/>
                  </a:schemeClr>
                </a:solidFill>
              </a:rPr>
              <a:t>de ampliar a escala de atendimento </a:t>
            </a: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regional;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Regulação </a:t>
            </a:r>
            <a:r>
              <a:rPr lang="pt-BR" dirty="0">
                <a:solidFill>
                  <a:schemeClr val="accent1">
                    <a:lumMod val="50000"/>
                  </a:schemeClr>
                </a:solidFill>
              </a:rPr>
              <a:t>específica para garantir segurança jurídica.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 smtClean="0"/>
              <a:t>REALIZAÇÃO:                                             APOIADORES: </a:t>
            </a:r>
            <a:endParaRPr lang="pt-BR" dirty="0"/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</p:spTree>
    <p:extLst>
      <p:ext uri="{BB962C8B-B14F-4D97-AF65-F5344CB8AC3E}">
        <p14:creationId xmlns:p14="http://schemas.microsoft.com/office/powerpoint/2010/main" val="3443758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/>
          <p:cNvSpPr>
            <a:spLocks noGrp="1"/>
          </p:cNvSpPr>
          <p:nvPr>
            <p:ph type="title"/>
          </p:nvPr>
        </p:nvSpPr>
        <p:spPr>
          <a:xfrm>
            <a:off x="831850" y="1019104"/>
            <a:ext cx="10515600" cy="816268"/>
          </a:xfrm>
        </p:spPr>
        <p:txBody>
          <a:bodyPr>
            <a:normAutofit/>
          </a:bodyPr>
          <a:lstStyle/>
          <a:p>
            <a:r>
              <a:rPr lang="pt-BR" sz="3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Conclusão e Reflexões Finais</a:t>
            </a:r>
          </a:p>
        </p:txBody>
      </p:sp>
      <p:sp>
        <p:nvSpPr>
          <p:cNvPr id="16" name="Espaço Reservado para Texto 15"/>
          <p:cNvSpPr>
            <a:spLocks noGrp="1"/>
          </p:cNvSpPr>
          <p:nvPr>
            <p:ph type="body" idx="1"/>
          </p:nvPr>
        </p:nvSpPr>
        <p:spPr>
          <a:xfrm>
            <a:off x="689237" y="2252533"/>
            <a:ext cx="10800826" cy="4157156"/>
          </a:xfrm>
        </p:spPr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dirty="0">
                <a:solidFill>
                  <a:schemeClr val="accent1">
                    <a:lumMod val="50000"/>
                  </a:schemeClr>
                </a:solidFill>
              </a:rPr>
              <a:t>O saneamento rural é essencial para a promoção da saúde e a redução das desigualdades sociais. </a:t>
            </a:r>
            <a:endParaRPr lang="pt-BR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Modelos </a:t>
            </a:r>
            <a:r>
              <a:rPr lang="pt-BR" dirty="0">
                <a:solidFill>
                  <a:schemeClr val="accent1">
                    <a:lumMod val="50000"/>
                  </a:schemeClr>
                </a:solidFill>
              </a:rPr>
              <a:t>de gestão sustentáveis, como o multicomunitário, demonstram ser soluções eficazes para áreas rurais. </a:t>
            </a:r>
            <a:endParaRPr lang="pt-BR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dirty="0">
                <a:solidFill>
                  <a:schemeClr val="accent1">
                    <a:lumMod val="50000"/>
                  </a:schemeClr>
                </a:solidFill>
              </a:rPr>
              <a:t>A</a:t>
            </a: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vanços </a:t>
            </a:r>
            <a:r>
              <a:rPr lang="pt-BR" dirty="0">
                <a:solidFill>
                  <a:schemeClr val="accent1">
                    <a:lumMod val="50000"/>
                  </a:schemeClr>
                </a:solidFill>
              </a:rPr>
              <a:t>dependem </a:t>
            </a: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de diretrizes, </a:t>
            </a:r>
            <a:r>
              <a:rPr lang="pt-BR" dirty="0">
                <a:solidFill>
                  <a:schemeClr val="accent1">
                    <a:lumMod val="50000"/>
                  </a:schemeClr>
                </a:solidFill>
              </a:rPr>
              <a:t>regulamentação, investimentos e maior articulação entre os atores envolvidos</a:t>
            </a: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Reflexões: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Reforçar </a:t>
            </a:r>
            <a:r>
              <a:rPr lang="pt-BR" dirty="0">
                <a:solidFill>
                  <a:schemeClr val="accent1">
                    <a:lumMod val="50000"/>
                  </a:schemeClr>
                </a:solidFill>
              </a:rPr>
              <a:t>o papel das comunidades na gestão dos serviços</a:t>
            </a: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Promover </a:t>
            </a:r>
            <a:r>
              <a:rPr lang="pt-BR" dirty="0">
                <a:solidFill>
                  <a:schemeClr val="accent1">
                    <a:lumMod val="50000"/>
                  </a:schemeClr>
                </a:solidFill>
              </a:rPr>
              <a:t>políticas públicas inclusivas e sustentáveis</a:t>
            </a: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Priorizar </a:t>
            </a:r>
            <a:r>
              <a:rPr lang="pt-BR" dirty="0">
                <a:solidFill>
                  <a:schemeClr val="accent1">
                    <a:lumMod val="50000"/>
                  </a:schemeClr>
                </a:solidFill>
              </a:rPr>
              <a:t>o saneamento rural como parte do direito à saúde e à cidadania.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 smtClean="0"/>
              <a:t>REALIZAÇÃO:                                             APOIADORES: </a:t>
            </a:r>
            <a:endParaRPr lang="pt-BR" dirty="0"/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</p:spTree>
    <p:extLst>
      <p:ext uri="{BB962C8B-B14F-4D97-AF65-F5344CB8AC3E}">
        <p14:creationId xmlns:p14="http://schemas.microsoft.com/office/powerpoint/2010/main" val="2683235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/>
          <p:cNvSpPr>
            <a:spLocks noGrp="1"/>
          </p:cNvSpPr>
          <p:nvPr>
            <p:ph type="title"/>
          </p:nvPr>
        </p:nvSpPr>
        <p:spPr>
          <a:xfrm>
            <a:off x="831850" y="1019104"/>
            <a:ext cx="10515600" cy="816268"/>
          </a:xfrm>
        </p:spPr>
        <p:txBody>
          <a:bodyPr>
            <a:normAutofit/>
          </a:bodyPr>
          <a:lstStyle/>
          <a:p>
            <a:r>
              <a:rPr lang="pt-BR" sz="3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Referências</a:t>
            </a:r>
            <a:endParaRPr lang="pt-BR" sz="34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Espaço Reservado para Texto 15"/>
          <p:cNvSpPr>
            <a:spLocks noGrp="1"/>
          </p:cNvSpPr>
          <p:nvPr>
            <p:ph type="body" idx="1"/>
          </p:nvPr>
        </p:nvSpPr>
        <p:spPr>
          <a:xfrm>
            <a:off x="364372" y="1889934"/>
            <a:ext cx="10800826" cy="4157156"/>
          </a:xfrm>
        </p:spPr>
        <p:txBody>
          <a:bodyPr>
            <a:noAutofit/>
          </a:bodyPr>
          <a:lstStyle/>
          <a:p>
            <a:r>
              <a:rPr lang="pt-BR" sz="2000" dirty="0">
                <a:solidFill>
                  <a:schemeClr val="accent1">
                    <a:lumMod val="50000"/>
                  </a:schemeClr>
                </a:solidFill>
              </a:rPr>
              <a:t>RAID, </a:t>
            </a:r>
            <a:r>
              <a:rPr lang="pt-BR" sz="2000" dirty="0" err="1">
                <a:solidFill>
                  <a:schemeClr val="accent1">
                    <a:lumMod val="50000"/>
                  </a:schemeClr>
                </a:solidFill>
              </a:rPr>
              <a:t>Marielle</a:t>
            </a:r>
            <a:r>
              <a:rPr lang="pt-BR" sz="2000" dirty="0">
                <a:solidFill>
                  <a:schemeClr val="accent1">
                    <a:lumMod val="50000"/>
                  </a:schemeClr>
                </a:solidFill>
              </a:rPr>
              <a:t> Aparecida et al. </a:t>
            </a:r>
            <a:r>
              <a:rPr lang="pt-BR" sz="2000" dirty="0" err="1">
                <a:solidFill>
                  <a:schemeClr val="accent1">
                    <a:lumMod val="50000"/>
                  </a:schemeClr>
                </a:solidFill>
              </a:rPr>
              <a:t>Water</a:t>
            </a:r>
            <a:r>
              <a:rPr lang="pt-BR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pt-BR" sz="2000" dirty="0" err="1">
                <a:solidFill>
                  <a:schemeClr val="accent1">
                    <a:lumMod val="50000"/>
                  </a:schemeClr>
                </a:solidFill>
              </a:rPr>
              <a:t>provision</a:t>
            </a:r>
            <a:r>
              <a:rPr lang="pt-BR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pt-BR" sz="2000" dirty="0" err="1">
                <a:solidFill>
                  <a:schemeClr val="accent1">
                    <a:lumMod val="50000"/>
                  </a:schemeClr>
                </a:solidFill>
              </a:rPr>
              <a:t>models</a:t>
            </a:r>
            <a:r>
              <a:rPr lang="pt-BR" sz="2000" dirty="0">
                <a:solidFill>
                  <a:schemeClr val="accent1">
                    <a:lumMod val="50000"/>
                  </a:schemeClr>
                </a:solidFill>
              </a:rPr>
              <a:t> for rural </a:t>
            </a:r>
            <a:r>
              <a:rPr lang="pt-BR" sz="2000" dirty="0" err="1">
                <a:solidFill>
                  <a:schemeClr val="accent1">
                    <a:lumMod val="50000"/>
                  </a:schemeClr>
                </a:solidFill>
              </a:rPr>
              <a:t>communities</a:t>
            </a:r>
            <a:r>
              <a:rPr lang="pt-BR" sz="2000" dirty="0">
                <a:solidFill>
                  <a:schemeClr val="accent1">
                    <a:lumMod val="50000"/>
                  </a:schemeClr>
                </a:solidFill>
              </a:rPr>
              <a:t> in </a:t>
            </a:r>
            <a:r>
              <a:rPr lang="pt-BR" sz="2000" dirty="0" err="1">
                <a:solidFill>
                  <a:schemeClr val="accent1">
                    <a:lumMod val="50000"/>
                  </a:schemeClr>
                </a:solidFill>
              </a:rPr>
              <a:t>Brazil</a:t>
            </a:r>
            <a:r>
              <a:rPr lang="pt-BR" sz="2000" dirty="0">
                <a:solidFill>
                  <a:schemeClr val="accent1">
                    <a:lumMod val="50000"/>
                  </a:schemeClr>
                </a:solidFill>
              </a:rPr>
              <a:t>: a </a:t>
            </a:r>
            <a:r>
              <a:rPr lang="pt-BR" sz="2000" dirty="0" err="1">
                <a:solidFill>
                  <a:schemeClr val="accent1">
                    <a:lumMod val="50000"/>
                  </a:schemeClr>
                </a:solidFill>
              </a:rPr>
              <a:t>comparative</a:t>
            </a:r>
            <a:r>
              <a:rPr lang="pt-BR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pt-BR" sz="2000" dirty="0" err="1">
                <a:solidFill>
                  <a:schemeClr val="accent1">
                    <a:lumMod val="50000"/>
                  </a:schemeClr>
                </a:solidFill>
              </a:rPr>
              <a:t>assessment</a:t>
            </a:r>
            <a:r>
              <a:rPr lang="pt-BR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pt-BR" sz="2000" dirty="0" err="1">
                <a:solidFill>
                  <a:schemeClr val="accent1">
                    <a:lumMod val="50000"/>
                  </a:schemeClr>
                </a:solidFill>
              </a:rPr>
              <a:t>through</a:t>
            </a:r>
            <a:r>
              <a:rPr lang="pt-BR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pt-BR" sz="2000" dirty="0" err="1">
                <a:solidFill>
                  <a:schemeClr val="accent1">
                    <a:lumMod val="50000"/>
                  </a:schemeClr>
                </a:solidFill>
              </a:rPr>
              <a:t>Analytic</a:t>
            </a:r>
            <a:r>
              <a:rPr lang="pt-BR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pt-BR" sz="2000" dirty="0" err="1">
                <a:solidFill>
                  <a:schemeClr val="accent1">
                    <a:lumMod val="50000"/>
                  </a:schemeClr>
                </a:solidFill>
              </a:rPr>
              <a:t>Hierarchy</a:t>
            </a:r>
            <a:r>
              <a:rPr lang="pt-BR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pt-BR" sz="2000" dirty="0" err="1">
                <a:solidFill>
                  <a:schemeClr val="accent1">
                    <a:lumMod val="50000"/>
                  </a:schemeClr>
                </a:solidFill>
              </a:rPr>
              <a:t>Process</a:t>
            </a:r>
            <a:r>
              <a:rPr lang="pt-BR" sz="2000" dirty="0">
                <a:solidFill>
                  <a:schemeClr val="accent1">
                    <a:lumMod val="50000"/>
                  </a:schemeClr>
                </a:solidFill>
              </a:rPr>
              <a:t>. Engenharia </a:t>
            </a:r>
            <a:r>
              <a:rPr lang="pt-BR" sz="2000" dirty="0" err="1">
                <a:solidFill>
                  <a:schemeClr val="accent1">
                    <a:lumMod val="50000"/>
                  </a:schemeClr>
                </a:solidFill>
              </a:rPr>
              <a:t>Sanitaria</a:t>
            </a:r>
            <a:r>
              <a:rPr lang="pt-BR" sz="2000" dirty="0">
                <a:solidFill>
                  <a:schemeClr val="accent1">
                    <a:lumMod val="50000"/>
                  </a:schemeClr>
                </a:solidFill>
              </a:rPr>
              <a:t> e Ambiental, v. 27, n. 4, p. 795–803, 2022</a:t>
            </a:r>
            <a:r>
              <a:rPr lang="pt-BR" sz="2000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r>
              <a:rPr lang="pt-BR" sz="2000" dirty="0">
                <a:solidFill>
                  <a:schemeClr val="accent1">
                    <a:lumMod val="50000"/>
                  </a:schemeClr>
                </a:solidFill>
              </a:rPr>
              <a:t>GARRIDO, Juliana et al. Estudo de modelos de gestão de serviços de abastecimento de água no Brasil - Parte II. Série Água Brasil 13. 1a ed. Brasília: Banco Mundial, 2016a. p. 1–208. Disponível em: http://www.worldbank.org/pt/country/brazil/brief/brazil-publications-agua- . </a:t>
            </a:r>
          </a:p>
          <a:p>
            <a:r>
              <a:rPr lang="pt-BR" sz="2000" dirty="0">
                <a:solidFill>
                  <a:schemeClr val="accent1">
                    <a:lumMod val="50000"/>
                  </a:schemeClr>
                </a:solidFill>
              </a:rPr>
              <a:t>GARRIDO, Juliana et al. Estudo de modelos de gestão de serviços de abastecimento de água no meio rural no brasil. 1a ed. Brasília: Banco Mundial, 2016b. p. 1–112. Disponível em: http://www.worldbank.org/pt/country/brazil/brief/brazil-publications-agua- . </a:t>
            </a:r>
          </a:p>
          <a:p>
            <a:endParaRPr lang="pt-BR" sz="20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pt-BR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 smtClean="0"/>
              <a:t>REALIZAÇÃO:                                             APOIADORES: </a:t>
            </a:r>
            <a:endParaRPr lang="pt-BR" dirty="0"/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</p:spTree>
    <p:extLst>
      <p:ext uri="{BB962C8B-B14F-4D97-AF65-F5344CB8AC3E}">
        <p14:creationId xmlns:p14="http://schemas.microsoft.com/office/powerpoint/2010/main" val="2965799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apoio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71912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Espaço Reservado para Texto 15"/>
          <p:cNvSpPr>
            <a:spLocks noGrp="1"/>
          </p:cNvSpPr>
          <p:nvPr>
            <p:ph type="body" idx="1"/>
          </p:nvPr>
        </p:nvSpPr>
        <p:spPr>
          <a:xfrm>
            <a:off x="831850" y="2447841"/>
            <a:ext cx="10515600" cy="3641810"/>
          </a:xfrm>
        </p:spPr>
        <p:txBody>
          <a:bodyPr>
            <a:normAutofit/>
          </a:bodyPr>
          <a:lstStyle/>
          <a:p>
            <a:pPr algn="ctr"/>
            <a:r>
              <a:rPr lang="pt-BR" sz="3200" dirty="0" smtClean="0">
                <a:solidFill>
                  <a:schemeClr val="accent1">
                    <a:lumMod val="50000"/>
                  </a:schemeClr>
                </a:solidFill>
              </a:rPr>
              <a:t>Obrigada!</a:t>
            </a:r>
          </a:p>
          <a:p>
            <a:pPr algn="ctr"/>
            <a:r>
              <a:rPr lang="pt-BR" sz="3600" dirty="0">
                <a:solidFill>
                  <a:schemeClr val="accent1">
                    <a:lumMod val="50000"/>
                  </a:schemeClr>
                </a:solidFill>
              </a:rPr>
              <a:t>r</a:t>
            </a:r>
            <a:r>
              <a:rPr lang="pt-BR" sz="3600" dirty="0" smtClean="0">
                <a:solidFill>
                  <a:schemeClr val="accent1">
                    <a:lumMod val="50000"/>
                  </a:schemeClr>
                </a:solidFill>
              </a:rPr>
              <a:t>osana.viana@cidades.gov.br</a:t>
            </a:r>
          </a:p>
          <a:p>
            <a:pPr algn="ctr"/>
            <a:endParaRPr lang="pt-BR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 smtClean="0"/>
              <a:t>REALIZAÇÃO:                                             APOIADORES: </a:t>
            </a:r>
            <a:endParaRPr lang="pt-BR" dirty="0"/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</p:spTree>
    <p:extLst>
      <p:ext uri="{BB962C8B-B14F-4D97-AF65-F5344CB8AC3E}">
        <p14:creationId xmlns:p14="http://schemas.microsoft.com/office/powerpoint/2010/main" val="2359625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1159</TotalTime>
  <Words>950</Words>
  <Application>Microsoft Office PowerPoint</Application>
  <PresentationFormat>Widescreen</PresentationFormat>
  <Paragraphs>107</Paragraphs>
  <Slides>14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Wingdings</vt:lpstr>
      <vt:lpstr>Tema do Office</vt:lpstr>
      <vt:lpstr>Sustentabilidade e Modelos de Gestão no Saneamento Rural: Reflexões e Experiências no Brasil</vt:lpstr>
      <vt:lpstr>Introdução</vt:lpstr>
      <vt:lpstr>Déficit de Saneamento Rural no Brasil</vt:lpstr>
      <vt:lpstr>Legislação</vt:lpstr>
      <vt:lpstr>Sustentabilidade na Prestação de Serviços</vt:lpstr>
      <vt:lpstr>Modelos de Gestão no Saneamento Rural</vt:lpstr>
      <vt:lpstr>Estudos de Caso no Brasil</vt:lpstr>
      <vt:lpstr>Estudos de Caso no Brasil</vt:lpstr>
      <vt:lpstr>Fatores Críticos </vt:lpstr>
      <vt:lpstr>Reflexões sobre Propostas para Avanço no Saneamento Rural</vt:lpstr>
      <vt:lpstr>Conclusão e Reflexões Finais</vt:lpstr>
      <vt:lpstr>Referências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Havane Melo</dc:creator>
  <cp:lastModifiedBy>Samsung</cp:lastModifiedBy>
  <cp:revision>42</cp:revision>
  <dcterms:created xsi:type="dcterms:W3CDTF">2024-10-07T13:21:59Z</dcterms:created>
  <dcterms:modified xsi:type="dcterms:W3CDTF">2024-11-22T17:32:43Z</dcterms:modified>
</cp:coreProperties>
</file>